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7" r:id="rId3"/>
    <p:sldId id="289" r:id="rId4"/>
    <p:sldId id="290" r:id="rId5"/>
    <p:sldId id="291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6" r:id="rId16"/>
    <p:sldId id="28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57" r:id="rId27"/>
    <p:sldId id="292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141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68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335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99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318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61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367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047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775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060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656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EC9D-1CF3-4DB8-BC3C-1F001A8394C7}" type="datetimeFigureOut">
              <a:rPr lang="ar-IQ" smtClean="0"/>
              <a:t>6/14/1439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CBB6-2C09-48CA-AE30-69BCC168F3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612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del_of_comput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967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Theory of Computation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rtl="0"/>
            <a:r>
              <a:rPr lang="en-US" sz="4800" b="1" dirty="0" smtClean="0">
                <a:solidFill>
                  <a:srgbClr val="FF0000"/>
                </a:solidFill>
              </a:rPr>
              <a:t>Introduction </a:t>
            </a:r>
          </a:p>
          <a:p>
            <a:pPr rtl="0"/>
            <a:endParaRPr lang="en-US" sz="1600" b="1" dirty="0">
              <a:solidFill>
                <a:srgbClr val="FF0000"/>
              </a:solidFill>
            </a:endParaRPr>
          </a:p>
          <a:p>
            <a:pPr rtl="0"/>
            <a:endParaRPr lang="en-US" sz="1600" b="1" dirty="0" smtClean="0">
              <a:solidFill>
                <a:srgbClr val="FF0000"/>
              </a:solidFill>
            </a:endParaRPr>
          </a:p>
          <a:p>
            <a:pPr rtl="0"/>
            <a:r>
              <a:rPr lang="en-US" sz="2800" b="1" dirty="0" smtClean="0">
                <a:solidFill>
                  <a:srgbClr val="FFC000"/>
                </a:solidFill>
              </a:rPr>
              <a:t>2</a:t>
            </a:r>
            <a:r>
              <a:rPr lang="en-US" sz="2800" b="1" baseline="30000" dirty="0" smtClean="0">
                <a:solidFill>
                  <a:srgbClr val="FFC000"/>
                </a:solidFill>
              </a:rPr>
              <a:t>nd</a:t>
            </a:r>
            <a:r>
              <a:rPr lang="en-US" sz="2800" b="1" dirty="0" smtClean="0">
                <a:solidFill>
                  <a:srgbClr val="FFC000"/>
                </a:solidFill>
              </a:rPr>
              <a:t>  Semester  2017-2018</a:t>
            </a:r>
          </a:p>
          <a:p>
            <a:pPr rtl="0"/>
            <a:r>
              <a:rPr lang="en-US" sz="2800" b="1" dirty="0" smtClean="0">
                <a:solidFill>
                  <a:srgbClr val="00B0F0"/>
                </a:solidFill>
              </a:rPr>
              <a:t>Dr. </a:t>
            </a:r>
            <a:r>
              <a:rPr lang="en-US" sz="2800" b="1" dirty="0" err="1" smtClean="0">
                <a:solidFill>
                  <a:srgbClr val="00B0F0"/>
                </a:solidFill>
              </a:rPr>
              <a:t>Abdulhussein</a:t>
            </a:r>
            <a:r>
              <a:rPr lang="en-US" sz="2800" b="1" dirty="0" smtClean="0">
                <a:solidFill>
                  <a:srgbClr val="00B0F0"/>
                </a:solidFill>
              </a:rPr>
              <a:t> M. Abdullah</a:t>
            </a:r>
            <a:endParaRPr lang="ar-IQ" sz="28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802954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 smtClean="0"/>
              <a:t>Lec</a:t>
            </a:r>
            <a:r>
              <a:rPr lang="en-US" sz="3600" b="1" dirty="0" smtClean="0"/>
              <a:t> #1</a:t>
            </a:r>
            <a:endParaRPr lang="ar-IQ" sz="36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65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Computational Problems (i.e. Tasks)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</a:t>
            </a:r>
            <a:r>
              <a:rPr lang="en-US" dirty="0"/>
              <a:t>single question that has infinitely many different </a:t>
            </a:r>
            <a:r>
              <a:rPr lang="en-US" dirty="0" smtClean="0"/>
              <a:t>instances</a:t>
            </a:r>
          </a:p>
          <a:p>
            <a:pPr marL="0" indent="0" algn="l" rtl="0">
              <a:buNone/>
            </a:pPr>
            <a:endParaRPr lang="en-US" dirty="0"/>
          </a:p>
          <a:p>
            <a:pPr marL="1798638" lvl="1" indent="-1398588" algn="l" rtl="0">
              <a:buNone/>
            </a:pPr>
            <a:r>
              <a:rPr lang="en-US" dirty="0" smtClean="0"/>
              <a:t>• </a:t>
            </a:r>
            <a:r>
              <a:rPr lang="en-US" dirty="0"/>
              <a:t>given a string x, does it have an even number of a’s?</a:t>
            </a:r>
          </a:p>
          <a:p>
            <a:pPr marL="2332038" lvl="1" indent="-1931988" algn="l" rtl="0">
              <a:buNone/>
            </a:pPr>
            <a:r>
              <a:rPr lang="en-US" dirty="0"/>
              <a:t>• </a:t>
            </a:r>
            <a:r>
              <a:rPr lang="en-US" dirty="0" smtClean="0"/>
              <a:t>given </a:t>
            </a:r>
            <a:r>
              <a:rPr lang="en-US" dirty="0"/>
              <a:t>a string x, does it have more a’s than b’s?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230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Examples of computational problems on numbers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ADDITION: given two numbers x, y, compute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x </a:t>
            </a:r>
            <a:r>
              <a:rPr lang="en-US" dirty="0"/>
              <a:t>+ y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PRIMALITY: given a number x, is x prime?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524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Examples of computational problems </a:t>
            </a: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about computer programs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SYNTACTICALLY CORRECT C PROGRAM: given a string </a:t>
            </a:r>
            <a:r>
              <a:rPr lang="en-US" dirty="0" smtClean="0"/>
              <a:t>of ASCII </a:t>
            </a:r>
            <a:r>
              <a:rPr lang="en-US" dirty="0"/>
              <a:t>symbols, does it follow the syntax rules for the </a:t>
            </a:r>
            <a:r>
              <a:rPr lang="en-US" dirty="0" smtClean="0"/>
              <a:t>C programming </a:t>
            </a:r>
            <a:r>
              <a:rPr lang="en-US" dirty="0"/>
              <a:t>language</a:t>
            </a:r>
            <a:r>
              <a:rPr lang="en-US" dirty="0" smtClean="0"/>
              <a:t>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HALTING PROBLEM: given a computer program (say in C</a:t>
            </a:r>
            <a:r>
              <a:rPr lang="en-US" dirty="0" smtClean="0"/>
              <a:t>), can </a:t>
            </a:r>
            <a:r>
              <a:rPr lang="en-US" dirty="0"/>
              <a:t>it ever get stuck in an infinite loop?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612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Characteristics of computational problems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Discreteness</a:t>
            </a:r>
          </a:p>
          <a:p>
            <a:pPr marL="533400" indent="-533400" algn="l" rtl="0">
              <a:buNone/>
            </a:pPr>
            <a:r>
              <a:rPr lang="en-US" dirty="0" smtClean="0"/>
              <a:t>     “</a:t>
            </a:r>
            <a:r>
              <a:rPr lang="en-US" dirty="0"/>
              <a:t>State of the system” can be represented as a finite </a:t>
            </a:r>
            <a:r>
              <a:rPr lang="en-US" dirty="0" smtClean="0"/>
              <a:t>amount of information”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Abstraction</a:t>
            </a:r>
          </a:p>
          <a:p>
            <a:pPr marL="0" indent="0" algn="l" rtl="0">
              <a:buNone/>
            </a:pPr>
            <a:r>
              <a:rPr lang="en-US" dirty="0" smtClean="0"/>
              <a:t>      “</a:t>
            </a:r>
            <a:r>
              <a:rPr lang="en-US" dirty="0"/>
              <a:t>Irrelevant details” can be ignored</a:t>
            </a:r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Generality</a:t>
            </a:r>
          </a:p>
          <a:p>
            <a:pPr marL="533400" indent="-533400" algn="l" rtl="0">
              <a:buNone/>
            </a:pPr>
            <a:r>
              <a:rPr lang="en-US" dirty="0" smtClean="0"/>
              <a:t>      A </a:t>
            </a:r>
            <a:r>
              <a:rPr lang="en-US" dirty="0"/>
              <a:t>single mathematical model applies to many </a:t>
            </a:r>
            <a:r>
              <a:rPr lang="en-US" dirty="0" smtClean="0"/>
              <a:t>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The (Mathematical) Idea of a Language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Underlying </a:t>
            </a:r>
            <a:r>
              <a:rPr lang="en-US" dirty="0">
                <a:solidFill>
                  <a:srgbClr val="FF0000"/>
                </a:solidFill>
              </a:rPr>
              <a:t>Principle</a:t>
            </a:r>
            <a:r>
              <a:rPr lang="en-US" dirty="0"/>
              <a:t>: Whatever can be computed can be </a:t>
            </a:r>
            <a:r>
              <a:rPr lang="en-US" dirty="0" smtClean="0"/>
              <a:t>written down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00B050"/>
                </a:solidFill>
              </a:rPr>
              <a:t>Alphabet</a:t>
            </a:r>
          </a:p>
          <a:p>
            <a:pPr lvl="1" algn="l" rtl="0"/>
            <a:r>
              <a:rPr lang="pt-BR" dirty="0"/>
              <a:t>Ex: a, b, c, . . . , z.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00B050"/>
                </a:solidFill>
              </a:rPr>
              <a:t>Strings</a:t>
            </a:r>
            <a:r>
              <a:rPr lang="en-US" dirty="0"/>
              <a:t>: finite concatenation of alphabet symbols, </a:t>
            </a:r>
            <a:r>
              <a:rPr lang="en-US" dirty="0" smtClean="0"/>
              <a:t>order matters</a:t>
            </a:r>
            <a:endParaRPr lang="en-US" dirty="0"/>
          </a:p>
          <a:p>
            <a:pPr lvl="1" algn="l" rtl="0"/>
            <a:r>
              <a:rPr lang="en-US" dirty="0"/>
              <a:t>Ex: </a:t>
            </a:r>
            <a:r>
              <a:rPr lang="en-US" dirty="0" err="1"/>
              <a:t>qaz</a:t>
            </a:r>
            <a:r>
              <a:rPr lang="en-US" dirty="0"/>
              <a:t>, </a:t>
            </a:r>
            <a:r>
              <a:rPr lang="en-US" dirty="0" err="1"/>
              <a:t>abbab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00B050"/>
                </a:solidFill>
              </a:rPr>
              <a:t>Language</a:t>
            </a:r>
            <a:r>
              <a:rPr lang="en-US" dirty="0"/>
              <a:t>: any set of strings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855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algn="l" rtl="0"/>
            <a:r>
              <a:rPr lang="en-US" sz="5400" b="1" dirty="0" smtClean="0">
                <a:solidFill>
                  <a:srgbClr val="FF0000"/>
                </a:solidFill>
              </a:rPr>
              <a:t>Computation</a:t>
            </a:r>
            <a:r>
              <a:rPr lang="en-US" b="1" dirty="0" smtClean="0"/>
              <a:t> </a:t>
            </a:r>
            <a:r>
              <a:rPr lang="en-US" dirty="0" smtClean="0"/>
              <a:t>means </a:t>
            </a:r>
          </a:p>
          <a:p>
            <a:pPr marL="400050" lvl="1" indent="0" algn="l" rtl="0">
              <a:buNone/>
            </a:pPr>
            <a:r>
              <a:rPr lang="en-US" sz="3600" b="1" dirty="0" smtClean="0"/>
              <a:t>solving </a:t>
            </a:r>
            <a:r>
              <a:rPr lang="en-US" sz="3600" b="1" dirty="0"/>
              <a:t>problems through the mechanical, preprogrammed execution of a series of small, unambiguous steps</a:t>
            </a:r>
            <a:r>
              <a:rPr lang="en-US" sz="3600" dirty="0"/>
              <a:t>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36458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What is computing?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First </a:t>
            </a:r>
            <a:r>
              <a:rPr lang="en-US" b="1" dirty="0"/>
              <a:t>Definition</a:t>
            </a:r>
          </a:p>
          <a:p>
            <a:pPr marL="0" indent="0" algn="l" rtl="0">
              <a:buNone/>
            </a:pPr>
            <a:r>
              <a:rPr lang="en-US" dirty="0" smtClean="0"/>
              <a:t>         “</a:t>
            </a:r>
            <a:r>
              <a:rPr lang="en-US" dirty="0"/>
              <a:t>Computing a yes/no answer</a:t>
            </a:r>
            <a:r>
              <a:rPr lang="en-US" dirty="0" smtClean="0"/>
              <a:t>”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      means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          “</a:t>
            </a:r>
            <a:r>
              <a:rPr lang="en-US" dirty="0"/>
              <a:t>Determining if a string is in a language”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574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Theory of computation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4000" dirty="0" smtClean="0"/>
              <a:t>is </a:t>
            </a:r>
            <a:r>
              <a:rPr lang="en-US" sz="4000" dirty="0"/>
              <a:t>the branch that deals with how efficiently problems can be solved on a model of computation, using an algorithm.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51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sz="4400" dirty="0" smtClean="0"/>
              <a:t>A</a:t>
            </a:r>
            <a:r>
              <a:rPr lang="en-US" sz="4400" dirty="0"/>
              <a:t> </a:t>
            </a:r>
            <a:r>
              <a:rPr lang="en-US" sz="4400" b="1" dirty="0">
                <a:hlinkClick r:id="rId2"/>
              </a:rPr>
              <a:t>model of computation</a:t>
            </a:r>
            <a:r>
              <a:rPr lang="en-US" sz="4400" dirty="0"/>
              <a:t> is an </a:t>
            </a:r>
            <a:r>
              <a:rPr lang="en-US" sz="4400" i="1" dirty="0"/>
              <a:t>abstract</a:t>
            </a:r>
            <a:r>
              <a:rPr lang="en-US" sz="4400" dirty="0"/>
              <a:t> device used to perform computation</a:t>
            </a:r>
            <a:r>
              <a:rPr lang="en-US" sz="4400" dirty="0" smtClean="0"/>
              <a:t>.</a:t>
            </a:r>
          </a:p>
          <a:p>
            <a:pPr marL="0" indent="0" algn="l" rtl="0">
              <a:buNone/>
            </a:pPr>
            <a:endParaRPr lang="en-US" sz="4400" dirty="0" smtClean="0"/>
          </a:p>
          <a:p>
            <a:pPr marL="0" indent="0" algn="l" rtl="0">
              <a:buNone/>
            </a:pPr>
            <a:r>
              <a:rPr lang="en-US" sz="4400" dirty="0" smtClean="0"/>
              <a:t>A </a:t>
            </a:r>
            <a:r>
              <a:rPr lang="en-US" sz="4400" b="1" dirty="0" smtClean="0">
                <a:hlinkClick r:id="rId2"/>
              </a:rPr>
              <a:t>model of computation </a:t>
            </a:r>
            <a:r>
              <a:rPr lang="en-US" sz="4400" dirty="0"/>
              <a:t> is the </a:t>
            </a:r>
            <a:r>
              <a:rPr lang="en-US" sz="4400" b="1" dirty="0"/>
              <a:t>definition</a:t>
            </a:r>
            <a:r>
              <a:rPr lang="en-US" sz="4400" dirty="0"/>
              <a:t> of the set of allowable operations used </a:t>
            </a:r>
            <a:r>
              <a:rPr lang="en-US" sz="4400" dirty="0" smtClean="0"/>
              <a:t>in </a:t>
            </a:r>
            <a:r>
              <a:rPr lang="en-US" sz="4400" b="1" dirty="0" smtClean="0"/>
              <a:t>computation</a:t>
            </a:r>
            <a:r>
              <a:rPr lang="en-US" sz="4400" dirty="0"/>
              <a:t> and their respective costs.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25395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Three Basic Concepts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1. </a:t>
            </a:r>
            <a:r>
              <a:rPr lang="en-US" dirty="0" smtClean="0"/>
              <a:t>languages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2. </a:t>
            </a:r>
            <a:r>
              <a:rPr lang="en-US" dirty="0" smtClean="0"/>
              <a:t>grammars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3. automata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758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IQ" dirty="0" smtClean="0"/>
              <a:t>الامتحان الاول : الاربعاء </a:t>
            </a:r>
            <a:r>
              <a:rPr lang="en-US" b="1" dirty="0" smtClean="0">
                <a:solidFill>
                  <a:srgbClr val="FF0000"/>
                </a:solidFill>
              </a:rPr>
              <a:t>25/4/2018</a:t>
            </a:r>
            <a:r>
              <a:rPr lang="en-US" b="1" dirty="0" smtClean="0"/>
              <a:t> </a:t>
            </a:r>
            <a:endParaRPr lang="ar-IQ" b="1" dirty="0" smtClean="0"/>
          </a:p>
          <a:p>
            <a:r>
              <a:rPr lang="ar-IQ" dirty="0" smtClean="0"/>
              <a:t>الامتحان الثاني : الاربعاء </a:t>
            </a:r>
            <a:r>
              <a:rPr lang="en-US" b="1" dirty="0" smtClean="0">
                <a:solidFill>
                  <a:srgbClr val="FF0000"/>
                </a:solidFill>
              </a:rPr>
              <a:t>23/5/2018</a:t>
            </a:r>
          </a:p>
          <a:p>
            <a:r>
              <a:rPr lang="ar-IQ" dirty="0" smtClean="0"/>
              <a:t>الدرجات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30</a:t>
            </a:r>
            <a:r>
              <a:rPr lang="ar-IQ" dirty="0" smtClean="0"/>
              <a:t> درجة (امتحان1 + امتحان2)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ar-IQ" dirty="0" smtClean="0"/>
              <a:t> درجة واجبات بيتية + </a:t>
            </a:r>
            <a:r>
              <a:rPr lang="en-US" dirty="0" err="1" smtClean="0"/>
              <a:t>quizes</a:t>
            </a:r>
            <a:endParaRPr lang="ar-IQ" dirty="0" smtClean="0"/>
          </a:p>
          <a:p>
            <a:r>
              <a:rPr lang="ar-IQ" dirty="0" smtClean="0"/>
              <a:t>الامتحانات اليومية </a:t>
            </a:r>
            <a:r>
              <a:rPr lang="ar-IQ" dirty="0" smtClean="0">
                <a:solidFill>
                  <a:srgbClr val="FF0000"/>
                </a:solidFill>
              </a:rPr>
              <a:t>مفاجئة</a:t>
            </a:r>
            <a:r>
              <a:rPr lang="ar-IQ" dirty="0" smtClean="0"/>
              <a:t> و تكون </a:t>
            </a:r>
            <a:r>
              <a:rPr lang="ar-IQ" b="1" dirty="0" smtClean="0">
                <a:solidFill>
                  <a:srgbClr val="FF0000"/>
                </a:solidFill>
              </a:rPr>
              <a:t>بمحاضرات الاسبوع الماضي</a:t>
            </a:r>
            <a:r>
              <a:rPr lang="ar-IQ" dirty="0" smtClean="0"/>
              <a:t>.</a:t>
            </a:r>
          </a:p>
          <a:p>
            <a:r>
              <a:rPr lang="ar-IQ" dirty="0" smtClean="0"/>
              <a:t>عند حصول </a:t>
            </a:r>
            <a:r>
              <a:rPr lang="ar-IQ" b="1" dirty="0" smtClean="0">
                <a:solidFill>
                  <a:srgbClr val="FF0000"/>
                </a:solidFill>
              </a:rPr>
              <a:t>غش</a:t>
            </a:r>
            <a:r>
              <a:rPr lang="ar-IQ" dirty="0" smtClean="0"/>
              <a:t> في الواجبات البيتية </a:t>
            </a:r>
            <a:r>
              <a:rPr lang="ar-IQ" dirty="0" smtClean="0"/>
              <a:t>تحسب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smtClean="0"/>
              <a:t>من </a:t>
            </a:r>
            <a:r>
              <a:rPr lang="en-US" dirty="0" smtClean="0"/>
              <a:t>20</a:t>
            </a:r>
            <a:r>
              <a:rPr lang="ar-IQ" dirty="0" smtClean="0"/>
              <a:t>.</a:t>
            </a:r>
          </a:p>
          <a:p>
            <a:r>
              <a:rPr lang="ar-IQ" dirty="0" smtClean="0"/>
              <a:t>يمكن للطالب مغادرة القاعة والعودة لها </a:t>
            </a:r>
            <a:r>
              <a:rPr lang="ar-IQ" dirty="0" smtClean="0">
                <a:solidFill>
                  <a:srgbClr val="FF0000"/>
                </a:solidFill>
              </a:rPr>
              <a:t>بدون اخذ اذن مني</a:t>
            </a:r>
            <a:r>
              <a:rPr lang="ar-IQ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9775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Language Concepts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algn="l" rtl="0"/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alphabet</a:t>
            </a:r>
            <a:r>
              <a:rPr lang="en-US" dirty="0"/>
              <a:t>, denoted </a:t>
            </a:r>
            <a:r>
              <a:rPr lang="en-US" dirty="0" smtClean="0"/>
              <a:t>by </a:t>
            </a:r>
            <a:r>
              <a:rPr lang="en-US" sz="4000" b="1" dirty="0" smtClean="0">
                <a:solidFill>
                  <a:srgbClr val="0070C0"/>
                </a:solidFill>
              </a:rPr>
              <a:t>∑</a:t>
            </a:r>
            <a:r>
              <a:rPr lang="en-US" dirty="0" smtClean="0"/>
              <a:t> </a:t>
            </a:r>
            <a:r>
              <a:rPr lang="en-US" dirty="0"/>
              <a:t>, is a finite, </a:t>
            </a:r>
            <a:r>
              <a:rPr lang="en-US" dirty="0" smtClean="0"/>
              <a:t>nonempty set </a:t>
            </a:r>
            <a:r>
              <a:rPr lang="en-US" dirty="0"/>
              <a:t>of symbols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string</a:t>
            </a:r>
            <a:r>
              <a:rPr lang="en-US" i="1" dirty="0"/>
              <a:t> </a:t>
            </a:r>
            <a:r>
              <a:rPr lang="en-US" dirty="0"/>
              <a:t>is a finite sequence of symbols from </a:t>
            </a:r>
            <a:r>
              <a:rPr lang="en-US" dirty="0" smtClean="0"/>
              <a:t>the alphabet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222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Powers of  an alphabet,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30000" dirty="0" err="1">
                <a:solidFill>
                  <a:srgbClr val="FF0000"/>
                </a:solidFill>
              </a:rPr>
              <a:t>k</a:t>
            </a:r>
            <a:r>
              <a:rPr lang="en-US" dirty="0"/>
              <a:t>, is the set of strings of length k with symbols from A.</a:t>
            </a:r>
          </a:p>
          <a:p>
            <a:pPr marL="0" indent="0" algn="l" rtl="0">
              <a:buNone/>
            </a:pPr>
            <a:r>
              <a:rPr lang="en-US" dirty="0"/>
              <a:t>           Alphabet:      A = {0, 1}</a:t>
            </a:r>
          </a:p>
          <a:p>
            <a:pPr marL="0" indent="0" algn="l" rtl="0">
              <a:buNone/>
            </a:pPr>
            <a:r>
              <a:rPr lang="en-US" dirty="0"/>
              <a:t>                              </a:t>
            </a:r>
          </a:p>
          <a:p>
            <a:pPr marL="0" indent="0" algn="l" rtl="0">
              <a:buNone/>
            </a:pPr>
            <a:r>
              <a:rPr lang="en-US" dirty="0"/>
              <a:t>                                A</a:t>
            </a:r>
            <a:r>
              <a:rPr lang="en-US" baseline="30000" dirty="0"/>
              <a:t>0</a:t>
            </a:r>
            <a:r>
              <a:rPr lang="en-US" dirty="0"/>
              <a:t> = { }</a:t>
            </a:r>
          </a:p>
          <a:p>
            <a:pPr marL="0" indent="0" algn="l" rtl="0">
              <a:buNone/>
            </a:pPr>
            <a:r>
              <a:rPr lang="en-US" dirty="0"/>
              <a:t>                                A</a:t>
            </a:r>
            <a:r>
              <a:rPr lang="en-US" baseline="30000" dirty="0"/>
              <a:t>1</a:t>
            </a:r>
            <a:r>
              <a:rPr lang="en-US" dirty="0"/>
              <a:t> = {0, 1}</a:t>
            </a:r>
          </a:p>
          <a:p>
            <a:pPr marL="0" indent="0" algn="l" rtl="0">
              <a:buNone/>
            </a:pPr>
            <a:r>
              <a:rPr lang="en-US" dirty="0"/>
              <a:t>                                A</a:t>
            </a:r>
            <a:r>
              <a:rPr lang="en-US" baseline="30000" dirty="0"/>
              <a:t>2</a:t>
            </a:r>
            <a:r>
              <a:rPr lang="en-US" dirty="0"/>
              <a:t> = {00,01, 10, 11}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119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set of all strings over A is denoted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                      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language</a:t>
            </a:r>
            <a:r>
              <a:rPr lang="en-US" dirty="0"/>
              <a:t> </a:t>
            </a:r>
            <a:r>
              <a:rPr lang="en-US" b="1" dirty="0"/>
              <a:t>L</a:t>
            </a:r>
            <a:r>
              <a:rPr lang="en-US" dirty="0"/>
              <a:t> over an alphabet A is a subset of A</a:t>
            </a:r>
            <a:r>
              <a:rPr lang="en-US" baseline="30000" dirty="0"/>
              <a:t>*</a:t>
            </a:r>
            <a:r>
              <a:rPr lang="en-US" dirty="0"/>
              <a:t>. That is, </a:t>
            </a:r>
            <a:r>
              <a:rPr lang="en-US" b="1" dirty="0" smtClean="0"/>
              <a:t>L</a:t>
            </a:r>
            <a:r>
              <a:rPr lang="ar-IQ" dirty="0"/>
              <a:t> ⊂</a:t>
            </a:r>
            <a:r>
              <a:rPr lang="ar-IQ" dirty="0" smtClean="0"/>
              <a:t> </a:t>
            </a:r>
            <a:r>
              <a:rPr lang="en-US" dirty="0" smtClean="0"/>
              <a:t>A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  <a:r>
              <a:rPr lang="ar-IQ" dirty="0"/>
              <a:t> </a:t>
            </a:r>
            <a:endParaRPr lang="ar-IQ" dirty="0" smtClean="0"/>
          </a:p>
          <a:p>
            <a:pPr algn="l" rtl="0"/>
            <a:r>
              <a:rPr lang="en-US" b="1" dirty="0"/>
              <a:t>Examples: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     </a:t>
            </a:r>
            <a:r>
              <a:rPr lang="en-US" sz="3000" dirty="0"/>
              <a:t>The set of legal English words.</a:t>
            </a:r>
          </a:p>
          <a:p>
            <a:pPr marL="0" indent="0" algn="l" rtl="0">
              <a:buNone/>
            </a:pPr>
            <a:r>
              <a:rPr lang="en-US" sz="3000" dirty="0"/>
              <a:t>     The set of legal C programs.</a:t>
            </a:r>
          </a:p>
          <a:p>
            <a:pPr marL="441325" indent="-441325" algn="l" rtl="0">
              <a:buNone/>
            </a:pPr>
            <a:r>
              <a:rPr lang="en-US" sz="3000" dirty="0"/>
              <a:t>     The set of strings consisting of n 0's followed  by n 1's.</a:t>
            </a:r>
          </a:p>
          <a:p>
            <a:pPr marL="0" indent="0" algn="l" rtl="0">
              <a:buNone/>
            </a:pPr>
            <a:r>
              <a:rPr lang="en-US" sz="3000" dirty="0"/>
              <a:t>        {01, 0011, 000111, …}</a:t>
            </a:r>
          </a:p>
          <a:p>
            <a:pPr algn="l" rtl="0"/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55031"/>
            <a:ext cx="2516857" cy="112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20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empty language </a:t>
            </a:r>
            <a:r>
              <a:rPr lang="en-US" dirty="0" smtClean="0">
                <a:solidFill>
                  <a:srgbClr val="FF0000"/>
                </a:solidFill>
              </a:rPr>
              <a:t>ɸ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language </a:t>
            </a:r>
            <a:r>
              <a:rPr lang="en-US" dirty="0" smtClean="0">
                <a:solidFill>
                  <a:srgbClr val="FF0000"/>
                </a:solidFill>
              </a:rPr>
              <a:t>{ɛ}</a:t>
            </a:r>
            <a:r>
              <a:rPr lang="en-US" dirty="0" smtClean="0"/>
              <a:t> </a:t>
            </a:r>
            <a:r>
              <a:rPr lang="en-US" dirty="0"/>
              <a:t>consisting of the empty string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 </a:t>
            </a:r>
            <a:r>
              <a:rPr lang="en-US" dirty="0" smtClean="0"/>
              <a:t>    ɸ </a:t>
            </a:r>
            <a:r>
              <a:rPr lang="en-US" sz="4000" dirty="0" smtClean="0"/>
              <a:t>≠</a:t>
            </a:r>
            <a:r>
              <a:rPr lang="en-US" dirty="0" smtClean="0"/>
              <a:t> {ɛ}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761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Grammar Concepts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grammar </a:t>
            </a:r>
            <a:r>
              <a:rPr lang="en-US" i="1" dirty="0"/>
              <a:t>G </a:t>
            </a:r>
            <a:r>
              <a:rPr lang="en-US" dirty="0"/>
              <a:t>is a </a:t>
            </a:r>
            <a:r>
              <a:rPr lang="en-US" dirty="0" smtClean="0"/>
              <a:t>quadruple </a:t>
            </a:r>
            <a:r>
              <a:rPr lang="en-US" i="1" dirty="0" smtClean="0"/>
              <a:t>G </a:t>
            </a:r>
            <a:r>
              <a:rPr lang="en-US" dirty="0"/>
              <a:t>= (</a:t>
            </a:r>
            <a:r>
              <a:rPr lang="en-US" i="1" dirty="0"/>
              <a:t>V, T, S, P</a:t>
            </a:r>
            <a:r>
              <a:rPr lang="en-US" dirty="0"/>
              <a:t>) </a:t>
            </a:r>
            <a:r>
              <a:rPr lang="en-US" dirty="0" smtClean="0"/>
              <a:t>where:</a:t>
            </a:r>
            <a:endParaRPr lang="en-US" dirty="0"/>
          </a:p>
          <a:p>
            <a:pPr algn="l" rtl="0"/>
            <a:endParaRPr lang="en-US" i="1" dirty="0" smtClean="0"/>
          </a:p>
          <a:p>
            <a:pPr marL="400050" lvl="1" indent="0" algn="l" rtl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i="1" dirty="0" smtClean="0"/>
              <a:t> </a:t>
            </a:r>
            <a:r>
              <a:rPr lang="en-US" dirty="0"/>
              <a:t>is a finite set of objects called </a:t>
            </a:r>
            <a:r>
              <a:rPr lang="en-US" i="1" dirty="0"/>
              <a:t>variables</a:t>
            </a:r>
            <a:r>
              <a:rPr lang="en-US" dirty="0"/>
              <a:t>.</a:t>
            </a:r>
          </a:p>
          <a:p>
            <a:pPr marL="400050" lvl="1" indent="0" algn="l" rtl="0">
              <a:buNone/>
            </a:pP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i="1" dirty="0"/>
              <a:t> </a:t>
            </a:r>
            <a:r>
              <a:rPr lang="en-US" dirty="0"/>
              <a:t>is a finite set of objects called </a:t>
            </a:r>
            <a:r>
              <a:rPr lang="en-US" i="1" dirty="0"/>
              <a:t>terminal symbols</a:t>
            </a:r>
            <a:r>
              <a:rPr lang="en-US" dirty="0"/>
              <a:t>.</a:t>
            </a:r>
          </a:p>
          <a:p>
            <a:pPr marL="400050" lvl="1" indent="0" algn="l" rtl="0">
              <a:buNone/>
            </a:pP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i="1" dirty="0"/>
              <a:t> </a:t>
            </a:r>
            <a:r>
              <a:rPr lang="el-GR" sz="3600" dirty="0" smtClean="0"/>
              <a:t>ϵ</a:t>
            </a:r>
            <a:r>
              <a:rPr lang="en-US" dirty="0" smtClean="0"/>
              <a:t> </a:t>
            </a:r>
            <a:r>
              <a:rPr lang="en-US" i="1" dirty="0"/>
              <a:t>V </a:t>
            </a:r>
            <a:r>
              <a:rPr lang="en-US" dirty="0"/>
              <a:t>is a special symbol called the </a:t>
            </a:r>
            <a:r>
              <a:rPr lang="en-US" i="1" dirty="0"/>
              <a:t>start symbol</a:t>
            </a:r>
            <a:r>
              <a:rPr lang="en-US" dirty="0"/>
              <a:t>.</a:t>
            </a:r>
          </a:p>
          <a:p>
            <a:pPr marL="400050" lvl="1" indent="0" algn="l" rtl="0">
              <a:buNone/>
            </a:pP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is a finite set of </a:t>
            </a:r>
            <a:r>
              <a:rPr lang="en-US" i="1" dirty="0"/>
              <a:t>productions</a:t>
            </a:r>
            <a:r>
              <a:rPr lang="en-US" dirty="0"/>
              <a:t>.</a:t>
            </a:r>
          </a:p>
          <a:p>
            <a:pPr marL="400050" lvl="1" indent="0" algn="l" rtl="0">
              <a:buNone/>
            </a:pP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T </a:t>
            </a:r>
            <a:r>
              <a:rPr lang="en-US" dirty="0"/>
              <a:t>are nonempty and disjoint.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812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l" rtl="0"/>
            <a:r>
              <a:rPr lang="en-US" i="1" dirty="0"/>
              <a:t>Productions </a:t>
            </a:r>
            <a:r>
              <a:rPr lang="en-US" dirty="0"/>
              <a:t>have form </a:t>
            </a:r>
            <a:r>
              <a:rPr lang="en-US" i="1" dirty="0"/>
              <a:t>x </a:t>
            </a:r>
            <a:r>
              <a:rPr lang="en-US" dirty="0" smtClean="0"/>
              <a:t>→ </a:t>
            </a:r>
            <a:r>
              <a:rPr lang="en-US" i="1" dirty="0"/>
              <a:t>y </a:t>
            </a:r>
            <a:r>
              <a:rPr lang="en-US" dirty="0"/>
              <a:t>where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i="1" dirty="0"/>
              <a:t>x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V </a:t>
            </a:r>
            <a:r>
              <a:rPr lang="ar-IQ" dirty="0"/>
              <a:t>∪ </a:t>
            </a:r>
            <a:r>
              <a:rPr lang="en-US" i="1" dirty="0" smtClean="0"/>
              <a:t>T</a:t>
            </a:r>
            <a:r>
              <a:rPr lang="en-US" dirty="0" smtClean="0"/>
              <a:t>)⁺, </a:t>
            </a:r>
            <a:r>
              <a:rPr lang="en-US" dirty="0"/>
              <a:t>i.e., </a:t>
            </a:r>
            <a:r>
              <a:rPr lang="en-US" i="1" dirty="0"/>
              <a:t>x </a:t>
            </a:r>
            <a:r>
              <a:rPr lang="en-US" dirty="0"/>
              <a:t>is some non-null string of terminals and </a:t>
            </a:r>
            <a:r>
              <a:rPr lang="en-US" dirty="0" smtClean="0"/>
              <a:t>variables.</a:t>
            </a:r>
            <a:endParaRPr lang="en-US" dirty="0"/>
          </a:p>
          <a:p>
            <a:pPr lvl="1" algn="l" rtl="0"/>
            <a:r>
              <a:rPr lang="en-US" i="1" dirty="0"/>
              <a:t>y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V </a:t>
            </a:r>
            <a:r>
              <a:rPr lang="ar-IQ" dirty="0"/>
              <a:t>∪</a:t>
            </a:r>
            <a:r>
              <a:rPr lang="en-US" dirty="0" smtClean="0"/>
              <a:t> </a:t>
            </a:r>
            <a:r>
              <a:rPr lang="en-US" i="1" dirty="0"/>
              <a:t>T</a:t>
            </a:r>
            <a:r>
              <a:rPr lang="en-US" dirty="0" smtClean="0"/>
              <a:t>)*, </a:t>
            </a:r>
            <a:r>
              <a:rPr lang="en-US" dirty="0"/>
              <a:t>i.e., </a:t>
            </a:r>
            <a:r>
              <a:rPr lang="en-US" i="1" dirty="0"/>
              <a:t>y </a:t>
            </a:r>
            <a:r>
              <a:rPr lang="en-US" dirty="0"/>
              <a:t>is some, possibly null, string of terminals </a:t>
            </a:r>
            <a:r>
              <a:rPr lang="en-US" dirty="0" smtClean="0"/>
              <a:t>and variables.</a:t>
            </a:r>
          </a:p>
          <a:p>
            <a:pPr algn="l" rtl="0"/>
            <a:r>
              <a:rPr lang="en-US" sz="4000" i="1" dirty="0" smtClean="0"/>
              <a:t>w</a:t>
            </a:r>
            <a:r>
              <a:rPr lang="en-US" sz="1400" dirty="0" smtClean="0"/>
              <a:t>1                   </a:t>
            </a:r>
            <a:r>
              <a:rPr lang="en-US" i="1" dirty="0" err="1" smtClean="0"/>
              <a:t>w</a:t>
            </a:r>
            <a:r>
              <a:rPr lang="en-US" sz="1400" i="1" dirty="0" err="1" smtClean="0"/>
              <a:t>n</a:t>
            </a:r>
            <a:r>
              <a:rPr lang="en-US" sz="1400" i="1" dirty="0" smtClean="0"/>
              <a:t>     </a:t>
            </a:r>
            <a:r>
              <a:rPr lang="en-US" dirty="0" smtClean="0"/>
              <a:t>means </a:t>
            </a:r>
            <a:r>
              <a:rPr lang="en-US" dirty="0"/>
              <a:t>that </a:t>
            </a:r>
            <a:r>
              <a:rPr lang="en-US" i="1" dirty="0"/>
              <a:t>w</a:t>
            </a:r>
            <a:r>
              <a:rPr lang="en-US" sz="1400" dirty="0"/>
              <a:t>1</a:t>
            </a:r>
            <a:r>
              <a:rPr lang="en-US" sz="800" dirty="0"/>
              <a:t> </a:t>
            </a:r>
            <a:r>
              <a:rPr lang="en-US" sz="800" dirty="0" smtClean="0"/>
              <a:t> </a:t>
            </a:r>
            <a:r>
              <a:rPr lang="en-US" dirty="0" smtClean="0"/>
              <a:t>derives </a:t>
            </a:r>
            <a:r>
              <a:rPr lang="en-US" i="1" dirty="0" err="1"/>
              <a:t>w</a:t>
            </a:r>
            <a:r>
              <a:rPr lang="en-US" sz="1400" b="1" i="1" dirty="0" err="1"/>
              <a:t>n</a:t>
            </a:r>
            <a:r>
              <a:rPr lang="en-US" sz="800" i="1" dirty="0"/>
              <a:t> </a:t>
            </a:r>
            <a:r>
              <a:rPr lang="en-US" sz="800" i="1" dirty="0" smtClean="0"/>
              <a:t>     </a:t>
            </a:r>
            <a:r>
              <a:rPr lang="en-US" dirty="0" smtClean="0"/>
              <a:t>in </a:t>
            </a:r>
            <a:r>
              <a:rPr lang="en-US" dirty="0"/>
              <a:t>zero or</a:t>
            </a:r>
          </a:p>
          <a:p>
            <a:pPr marL="0" indent="0" algn="l" rtl="0">
              <a:buNone/>
            </a:pPr>
            <a:r>
              <a:rPr lang="en-US" dirty="0" smtClean="0"/>
              <a:t>     more </a:t>
            </a:r>
            <a:r>
              <a:rPr lang="en-US" dirty="0"/>
              <a:t>production steps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78" y="3501008"/>
            <a:ext cx="742950" cy="34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727280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66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Mathematical abstractions (models)</a:t>
            </a:r>
          </a:p>
          <a:p>
            <a:pPr marL="0" indent="0" algn="l" rtl="0">
              <a:buNone/>
            </a:pPr>
            <a:r>
              <a:rPr lang="en-US" b="1" dirty="0" smtClean="0"/>
              <a:t>    can </a:t>
            </a:r>
            <a:r>
              <a:rPr lang="en-US" b="1" dirty="0"/>
              <a:t>be used to represent </a:t>
            </a:r>
            <a:r>
              <a:rPr lang="en-US" b="1" dirty="0" smtClean="0"/>
              <a:t>real systems</a:t>
            </a:r>
            <a:r>
              <a:rPr lang="en-US" dirty="0" smtClean="0"/>
              <a:t>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Formal reasoning can improve our</a:t>
            </a:r>
          </a:p>
          <a:p>
            <a:pPr marL="0" indent="0" algn="l" rtl="0">
              <a:buNone/>
            </a:pPr>
            <a:r>
              <a:rPr lang="en-US" b="1" dirty="0" smtClean="0"/>
              <a:t>    ability </a:t>
            </a:r>
            <a:r>
              <a:rPr lang="en-US" b="1" dirty="0"/>
              <a:t>to describe, design and </a:t>
            </a:r>
            <a:r>
              <a:rPr lang="en-US" b="1" dirty="0" smtClean="0"/>
              <a:t>build systems</a:t>
            </a:r>
            <a:endParaRPr lang="en-US" b="1" dirty="0"/>
          </a:p>
          <a:p>
            <a:pPr marL="1257300" lvl="3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Precisely define requirements</a:t>
            </a:r>
          </a:p>
          <a:p>
            <a:pPr marL="1257300" lvl="3" indent="0" algn="l" rtl="0">
              <a:buNone/>
            </a:pPr>
            <a:r>
              <a:rPr lang="en-US" dirty="0"/>
              <a:t>&gt;</a:t>
            </a:r>
            <a:r>
              <a:rPr lang="en-US" b="1" dirty="0"/>
              <a:t>Uncover design flaws</a:t>
            </a:r>
          </a:p>
          <a:p>
            <a:pPr marL="1257300" lvl="3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Produce rational implementations</a:t>
            </a:r>
          </a:p>
          <a:p>
            <a:pPr marL="274638" indent="-274638" algn="l" rtl="0">
              <a:buNone/>
            </a:pPr>
            <a:r>
              <a:rPr lang="en-US" dirty="0"/>
              <a:t>• </a:t>
            </a:r>
            <a:r>
              <a:rPr lang="en-US" b="1" dirty="0"/>
              <a:t>Different models and logics </a:t>
            </a:r>
            <a:r>
              <a:rPr lang="en-US" b="1" dirty="0" smtClean="0"/>
              <a:t>have different      strengths </a:t>
            </a:r>
            <a:r>
              <a:rPr lang="en-US" b="1" dirty="0"/>
              <a:t>and weaknesses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966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2780928"/>
            <a:ext cx="3960440" cy="122413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8800" dirty="0" smtClean="0"/>
              <a:t>  </a:t>
            </a:r>
            <a:r>
              <a:rPr lang="en-US" sz="8800" dirty="0" smtClean="0">
                <a:solidFill>
                  <a:srgbClr val="FFFF00"/>
                </a:solidFill>
                <a:latin typeface="Brush Script MT" pitchFamily="66" charset="0"/>
              </a:rPr>
              <a:t>The End</a:t>
            </a:r>
            <a:endParaRPr lang="ar-IQ" sz="8800" dirty="0">
              <a:solidFill>
                <a:srgbClr val="FFFF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9903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752"/>
            <a:ext cx="8229600" cy="1143000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Textbook 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7718"/>
            <a:ext cx="4276406" cy="619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34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cMindma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48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016144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b="1" dirty="0" smtClean="0"/>
              <a:t>What </a:t>
            </a:r>
            <a:r>
              <a:rPr lang="en-US" sz="3200" b="1" dirty="0"/>
              <a:t>can be computed</a:t>
            </a:r>
            <a:r>
              <a:rPr lang="en-US" sz="3200" dirty="0" smtClean="0"/>
              <a:t>?  </a:t>
            </a:r>
          </a:p>
          <a:p>
            <a:pPr marL="441325" algn="l" rtl="0"/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b="1" dirty="0">
                <a:solidFill>
                  <a:srgbClr val="FFFF00"/>
                </a:solidFill>
              </a:rPr>
              <a:t>Computing models and computability</a:t>
            </a:r>
            <a:r>
              <a:rPr lang="en-US" sz="3200" dirty="0"/>
              <a:t>) </a:t>
            </a:r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b="1" dirty="0" smtClean="0"/>
              <a:t>What </a:t>
            </a:r>
            <a:r>
              <a:rPr lang="en-US" sz="3200" b="1" dirty="0"/>
              <a:t>can be computed efficiently</a:t>
            </a:r>
            <a:r>
              <a:rPr lang="en-US" sz="3200" dirty="0"/>
              <a:t>? </a:t>
            </a:r>
            <a:endParaRPr lang="en-US" sz="3200" dirty="0" smtClean="0"/>
          </a:p>
          <a:p>
            <a:pPr algn="l" rtl="0"/>
            <a:r>
              <a:rPr lang="en-US" sz="3200" dirty="0"/>
              <a:t> </a:t>
            </a:r>
            <a:r>
              <a:rPr lang="en-US" sz="3200" dirty="0" smtClean="0"/>
              <a:t>    (</a:t>
            </a:r>
            <a:r>
              <a:rPr lang="en-US" sz="3200" dirty="0">
                <a:solidFill>
                  <a:srgbClr val="FFFF00"/>
                </a:solidFill>
              </a:rPr>
              <a:t>Complexity</a:t>
            </a:r>
            <a:r>
              <a:rPr lang="en-US" sz="3200" dirty="0" smtClean="0"/>
              <a:t>) </a:t>
            </a:r>
          </a:p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3200" b="1" dirty="0" smtClean="0"/>
              <a:t>How </a:t>
            </a:r>
            <a:r>
              <a:rPr lang="en-US" sz="3200" b="1" dirty="0"/>
              <a:t>can we build practical computing devices and systems</a:t>
            </a:r>
            <a:r>
              <a:rPr lang="en-US" sz="3200" dirty="0"/>
              <a:t>? </a:t>
            </a:r>
            <a:endParaRPr lang="en-US" sz="3200" dirty="0" smtClean="0"/>
          </a:p>
          <a:p>
            <a:pPr algn="l" rtl="0"/>
            <a:r>
              <a:rPr lang="en-US" sz="3200" dirty="0"/>
              <a:t> </a:t>
            </a:r>
            <a:r>
              <a:rPr lang="en-US" sz="3200" dirty="0" smtClean="0"/>
              <a:t>    (</a:t>
            </a:r>
            <a:r>
              <a:rPr lang="en-US" sz="3200" b="1" dirty="0">
                <a:solidFill>
                  <a:srgbClr val="FFFF00"/>
                </a:solidFill>
              </a:rPr>
              <a:t>Architectures and Systems</a:t>
            </a:r>
            <a:r>
              <a:rPr lang="en-US" sz="3200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886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hree </a:t>
            </a:r>
            <a:r>
              <a:rPr lang="en-US" sz="3600" b="1" dirty="0">
                <a:solidFill>
                  <a:srgbClr val="FF0000"/>
                </a:solidFill>
              </a:rPr>
              <a:t>fundamental questions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6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Objective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67667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Make </a:t>
            </a:r>
            <a:r>
              <a:rPr lang="en-US" dirty="0"/>
              <a:t>a theory out of the idea of computation.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756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What is “computation”?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“</a:t>
            </a:r>
            <a:r>
              <a:rPr lang="en-US" dirty="0"/>
              <a:t>Processing of information based on a finite set of operations </a:t>
            </a:r>
            <a:r>
              <a:rPr lang="en-US" dirty="0" smtClean="0"/>
              <a:t>or rules.”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Paper + Pencil Arithmetic</a:t>
            </a:r>
          </a:p>
          <a:p>
            <a:pPr algn="l" rtl="0"/>
            <a:endParaRPr lang="ar-IQ" dirty="0" smtClean="0"/>
          </a:p>
          <a:p>
            <a:pPr algn="l" rtl="0"/>
            <a:endParaRPr lang="ar-IQ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Abacus</a:t>
            </a:r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Calculator w/moving parts (Babbage wheels, Mark I)</a:t>
            </a:r>
          </a:p>
          <a:p>
            <a:pPr marL="0" indent="0" algn="l" rtl="0">
              <a:buNone/>
            </a:pPr>
            <a:r>
              <a:rPr lang="en-US" dirty="0"/>
              <a:t>• Ruler &amp; compass geometry constructions</a:t>
            </a:r>
          </a:p>
          <a:p>
            <a:pPr marL="0" indent="0" algn="l" rtl="0">
              <a:buNone/>
            </a:pPr>
            <a:r>
              <a:rPr lang="en-US" dirty="0"/>
              <a:t>• Digital Computers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1656184" cy="119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28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What do we want in a “theory”?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>
                <a:solidFill>
                  <a:srgbClr val="FFFF00"/>
                </a:solidFill>
              </a:rPr>
              <a:t>Generality</a:t>
            </a:r>
          </a:p>
          <a:p>
            <a:pPr marL="400050" lvl="1" indent="0" algn="l" rtl="0">
              <a:buNone/>
            </a:pPr>
            <a:r>
              <a:rPr lang="en-US" dirty="0"/>
              <a:t>• Technology-independent</a:t>
            </a:r>
          </a:p>
          <a:p>
            <a:pPr marL="400050" lvl="1" indent="0" algn="l" rtl="0">
              <a:buNone/>
            </a:pPr>
            <a:r>
              <a:rPr lang="en-US" dirty="0"/>
              <a:t>• Abstraction: ignores inessential details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FF00"/>
                </a:solidFill>
              </a:rPr>
              <a:t>Precision</a:t>
            </a:r>
          </a:p>
          <a:p>
            <a:pPr marL="400050" lvl="1" indent="0" algn="l" rtl="0">
              <a:buNone/>
            </a:pPr>
            <a:r>
              <a:rPr lang="en-US" dirty="0"/>
              <a:t>• Mathematical, formal.</a:t>
            </a:r>
          </a:p>
          <a:p>
            <a:pPr marL="715963" lvl="1" indent="-315913" algn="l" rtl="0">
              <a:buNone/>
            </a:pPr>
            <a:r>
              <a:rPr lang="en-US" dirty="0"/>
              <a:t>• Can prove theorems about computation</a:t>
            </a:r>
            <a:r>
              <a:rPr lang="en-US" dirty="0" smtClean="0"/>
              <a:t>, both </a:t>
            </a:r>
            <a:r>
              <a:rPr lang="en-US" dirty="0"/>
              <a:t>positive (what can be computed</a:t>
            </a:r>
            <a:r>
              <a:rPr lang="en-US" dirty="0" smtClean="0"/>
              <a:t>) and </a:t>
            </a:r>
            <a:r>
              <a:rPr lang="en-US" dirty="0"/>
              <a:t>negative (what cannot be computed).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032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Representing “Information”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Alphabet</a:t>
            </a:r>
          </a:p>
          <a:p>
            <a:pPr lvl="1" algn="l" rtl="0"/>
            <a:r>
              <a:rPr lang="pt-BR" dirty="0"/>
              <a:t>Ex: a, b, c, . . . , z.</a:t>
            </a:r>
          </a:p>
          <a:p>
            <a:pPr marL="274638" indent="-274638" algn="l" rtl="0">
              <a:buNone/>
            </a:pPr>
            <a:r>
              <a:rPr lang="en-US" dirty="0"/>
              <a:t>• Strings: finite concatenation of alphabet symbols, </a:t>
            </a:r>
            <a:r>
              <a:rPr lang="en-US" dirty="0" smtClean="0"/>
              <a:t>order matters</a:t>
            </a:r>
            <a:endParaRPr lang="en-US" dirty="0"/>
          </a:p>
          <a:p>
            <a:pPr lvl="1" algn="l" rtl="0"/>
            <a:r>
              <a:rPr lang="en-US" dirty="0"/>
              <a:t>Ex: </a:t>
            </a:r>
            <a:r>
              <a:rPr lang="en-US" dirty="0" err="1"/>
              <a:t>qaz</a:t>
            </a:r>
            <a:r>
              <a:rPr lang="en-US" dirty="0"/>
              <a:t>, </a:t>
            </a:r>
            <a:r>
              <a:rPr lang="en-US" dirty="0" err="1"/>
              <a:t>abbab</a:t>
            </a:r>
            <a:endParaRPr lang="en-US" dirty="0"/>
          </a:p>
          <a:p>
            <a:pPr lvl="1" algn="l" rtl="0"/>
            <a:r>
              <a:rPr lang="en-US" sz="3200" dirty="0" smtClean="0"/>
              <a:t>ɛ</a:t>
            </a:r>
            <a:r>
              <a:rPr lang="en-US" dirty="0" smtClean="0"/>
              <a:t> </a:t>
            </a:r>
            <a:r>
              <a:rPr lang="en-US" dirty="0"/>
              <a:t>= empty string (length 0; sometimes e)</a:t>
            </a:r>
          </a:p>
          <a:p>
            <a:pPr marL="0" indent="0" algn="l" rtl="0">
              <a:buNone/>
            </a:pPr>
            <a:r>
              <a:rPr lang="en-US" dirty="0"/>
              <a:t>• Inputs (&amp; outputs) of computations are strings.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142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969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Theory of Computation</vt:lpstr>
      <vt:lpstr>PowerPoint Presentation</vt:lpstr>
      <vt:lpstr>Textbook </vt:lpstr>
      <vt:lpstr>PowerPoint Presentation</vt:lpstr>
      <vt:lpstr>PowerPoint Presentation</vt:lpstr>
      <vt:lpstr>Objective</vt:lpstr>
      <vt:lpstr>What is “computation”?</vt:lpstr>
      <vt:lpstr>What do we want in a “theory”?</vt:lpstr>
      <vt:lpstr>Representing “Information”</vt:lpstr>
      <vt:lpstr>Computational Problems (i.e. Tasks)</vt:lpstr>
      <vt:lpstr>Examples of computational problems on numbers</vt:lpstr>
      <vt:lpstr>Examples of computational problems  about computer programs</vt:lpstr>
      <vt:lpstr>Characteristics of computational problems</vt:lpstr>
      <vt:lpstr>The (Mathematical) Idea of a Language</vt:lpstr>
      <vt:lpstr>PowerPoint Presentation</vt:lpstr>
      <vt:lpstr>What is computing?</vt:lpstr>
      <vt:lpstr>Theory of computation</vt:lpstr>
      <vt:lpstr>PowerPoint Presentation</vt:lpstr>
      <vt:lpstr>Three Basic Concepts</vt:lpstr>
      <vt:lpstr>Language Concepts</vt:lpstr>
      <vt:lpstr>PowerPoint Presentation</vt:lpstr>
      <vt:lpstr>PowerPoint Presentation</vt:lpstr>
      <vt:lpstr> </vt:lpstr>
      <vt:lpstr>Grammar Concepts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44</cp:revision>
  <dcterms:created xsi:type="dcterms:W3CDTF">2017-09-28T07:07:38Z</dcterms:created>
  <dcterms:modified xsi:type="dcterms:W3CDTF">2018-03-02T07:25:51Z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392080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